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43" d="100"/>
          <a:sy n="143" d="100"/>
        </p:scale>
        <p:origin x="6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70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fif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06524" y="721050"/>
            <a:ext cx="7903299" cy="3791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341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подходы к преподаванию предмета «Труд (технология)» в условиях обновлённых ФГОС
</a:t>
            </a:r>
            <a:r>
              <a:rPr lang="en-US" sz="234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технологической грамотности и развития ключевых компетенций через инновационные методы обучения.
</a:t>
            </a:r>
            <a:r>
              <a:rPr lang="en-US" sz="1366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Доцент кафедры ИЗО ФГБОУ ВО БГПУ, член СХР Муслимова А.А.
</a:t>
            </a:r>
            <a:endParaRPr lang="en-US" sz="341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" y="1200"/>
            <a:ext cx="4644060" cy="5141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870100" y="692876"/>
            <a:ext cx="4099800" cy="361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996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Профессиональная ориентация в обучении трудовым технологиям
</a:t>
            </a:r>
            <a:r>
              <a:rPr lang="en-US" sz="1397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97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Интеграция элементов профориентации в содержание уроков способствует осознанному выбору профессии и формированию представлений о современных трудовых сферах, включая цифровые и экологические направления.
</a:t>
            </a:r>
            <a:r>
              <a:rPr lang="en-US" sz="1198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97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модульного обучения с вариативными модулями позволяет адаптировать образовательные программы под региональные особенности и запросы рынка труда, повышая релевантность профессиональной подготовки учащихся.
</a:t>
            </a:r>
            <a:endParaRPr lang="en-US" sz="1996" dirty="0"/>
          </a:p>
        </p:txBody>
      </p:sp>
      <p:sp>
        <p:nvSpPr>
          <p:cNvPr id="6" name="Text 1"/>
          <p:cNvSpPr txBox="1"/>
          <p:nvPr/>
        </p:nvSpPr>
        <p:spPr>
          <a:xfrm>
            <a:off x="8626542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6" y="-210509"/>
            <a:ext cx="4700944" cy="53540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75" y="1857883"/>
            <a:ext cx="376800" cy="30144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713" y="1857883"/>
            <a:ext cx="376800" cy="30144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74" y="3539468"/>
            <a:ext cx="376800" cy="30144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711" y="3539468"/>
            <a:ext cx="376800" cy="30144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697950" y="692900"/>
            <a:ext cx="7748100" cy="672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ИКТ в современном преподавании технологических дисциплин
</a:t>
            </a:r>
            <a:endParaRPr lang="en-US" sz="2500" dirty="0"/>
          </a:p>
        </p:txBody>
      </p:sp>
      <p:sp>
        <p:nvSpPr>
          <p:cNvPr id="8" name="Text 1"/>
          <p:cNvSpPr txBox="1"/>
          <p:nvPr/>
        </p:nvSpPr>
        <p:spPr>
          <a:xfrm>
            <a:off x="1094925" y="1830750"/>
            <a:ext cx="2987700" cy="35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Цифровые платформы обучения
</a:t>
            </a:r>
            <a:endParaRPr lang="en-US" sz="1400" dirty="0"/>
          </a:p>
        </p:txBody>
      </p:sp>
      <p:sp>
        <p:nvSpPr>
          <p:cNvPr id="9" name="Text 2"/>
          <p:cNvSpPr txBox="1"/>
          <p:nvPr/>
        </p:nvSpPr>
        <p:spPr>
          <a:xfrm>
            <a:off x="580700" y="2364500"/>
            <a:ext cx="3501900" cy="80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специализированных платформ обеспечивает интерактивность и доступ к обновляемым учебным материалам в удобное время.
</a:t>
            </a:r>
            <a:endParaRPr lang="en-US" sz="1200" dirty="0"/>
          </a:p>
        </p:txBody>
      </p:sp>
      <p:sp>
        <p:nvSpPr>
          <p:cNvPr id="10" name="Text 3"/>
          <p:cNvSpPr txBox="1"/>
          <p:nvPr/>
        </p:nvSpPr>
        <p:spPr>
          <a:xfrm>
            <a:off x="5425150" y="1830750"/>
            <a:ext cx="2987700" cy="35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Программное обеспечение для 3D-моделирования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4910925" y="2364500"/>
            <a:ext cx="3501900" cy="80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Инструменты 3D-моделирования позволяют визуализировать и создавать прототипы изделий с высокой точностью.
</a:t>
            </a:r>
            <a:endParaRPr lang="en-US" sz="1200" dirty="0"/>
          </a:p>
        </p:txBody>
      </p:sp>
      <p:sp>
        <p:nvSpPr>
          <p:cNvPr id="12" name="Text 5"/>
          <p:cNvSpPr txBox="1"/>
          <p:nvPr/>
        </p:nvSpPr>
        <p:spPr>
          <a:xfrm>
            <a:off x="1094925" y="3512325"/>
            <a:ext cx="2987700" cy="35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Интерактивные учебные модули
</a:t>
            </a:r>
            <a:endParaRPr lang="en-US" sz="1400" dirty="0"/>
          </a:p>
        </p:txBody>
      </p:sp>
      <p:sp>
        <p:nvSpPr>
          <p:cNvPr id="13" name="Text 6"/>
          <p:cNvSpPr txBox="1"/>
          <p:nvPr/>
        </p:nvSpPr>
        <p:spPr>
          <a:xfrm>
            <a:off x="580700" y="4049400"/>
            <a:ext cx="3501900" cy="80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Модули с элементами геймификации и обратной связью поддерживают мотивацию и углублённое понимание учебного материала.
</a:t>
            </a:r>
            <a:endParaRPr lang="en-US" sz="1200" dirty="0"/>
          </a:p>
        </p:txBody>
      </p:sp>
      <p:sp>
        <p:nvSpPr>
          <p:cNvPr id="14" name="Text 7"/>
          <p:cNvSpPr txBox="1"/>
          <p:nvPr/>
        </p:nvSpPr>
        <p:spPr>
          <a:xfrm>
            <a:off x="5425150" y="3512325"/>
            <a:ext cx="2987700" cy="35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Дистанционные и смешанные формы обучения
</a:t>
            </a:r>
            <a:endParaRPr lang="en-US" sz="1400" dirty="0"/>
          </a:p>
        </p:txBody>
      </p:sp>
      <p:sp>
        <p:nvSpPr>
          <p:cNvPr id="15" name="Text 8"/>
          <p:cNvSpPr txBox="1"/>
          <p:nvPr/>
        </p:nvSpPr>
        <p:spPr>
          <a:xfrm>
            <a:off x="4910925" y="4049425"/>
            <a:ext cx="3501900" cy="80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Онлайн среды позволяют интегрировать обучение на дому и в классе, расширяя образовательные возможности и повышая гибкость.
</a:t>
            </a:r>
            <a:endParaRPr lang="en-US" sz="1200" dirty="0"/>
          </a:p>
        </p:txBody>
      </p:sp>
      <p:sp>
        <p:nvSpPr>
          <p:cNvPr id="16" name="Text 9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03750" y="719475"/>
            <a:ext cx="3316200" cy="2238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Обновлённые критерии оценки результатов обучения
</a:t>
            </a:r>
            <a:endParaRPr lang="en-US" sz="2500" dirty="0"/>
          </a:p>
        </p:txBody>
      </p:sp>
      <p:sp>
        <p:nvSpPr>
          <p:cNvPr id="7" name="Text 1"/>
          <p:cNvSpPr txBox="1"/>
          <p:nvPr/>
        </p:nvSpPr>
        <p:spPr>
          <a:xfrm>
            <a:off x="14075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100" dirty="0"/>
          </a:p>
        </p:txBody>
      </p:sp>
      <p:sp>
        <p:nvSpPr>
          <p:cNvPr id="8" name="Text 2"/>
          <p:cNvSpPr txBox="1"/>
          <p:nvPr/>
        </p:nvSpPr>
        <p:spPr>
          <a:xfrm>
            <a:off x="5049925" y="819975"/>
            <a:ext cx="32172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7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Критерии включают всестороннюю оценку практических умений, развитие технологического и системного мышления, а также способности к творческому решению задач в учебном процессе.
</a:t>
            </a:r>
            <a:endParaRPr lang="en-US" sz="1107" dirty="0"/>
          </a:p>
        </p:txBody>
      </p:sp>
      <p:sp>
        <p:nvSpPr>
          <p:cNvPr id="9" name="Text 3"/>
          <p:cNvSpPr txBox="1"/>
          <p:nvPr/>
        </p:nvSpPr>
        <p:spPr>
          <a:xfrm>
            <a:off x="4059450" y="2039175"/>
            <a:ext cx="31410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97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Особое внимание уделяется коммуникационным навыкам и успешной защите проектов, что способствует формированию компетенций, востребованных на современном рынке труда.
</a:t>
            </a:r>
            <a:endParaRPr lang="en-US" sz="997" dirty="0"/>
          </a:p>
        </p:txBody>
      </p:sp>
      <p:sp>
        <p:nvSpPr>
          <p:cNvPr id="10" name="Text 4"/>
          <p:cNvSpPr txBox="1"/>
          <p:nvPr/>
        </p:nvSpPr>
        <p:spPr>
          <a:xfrm>
            <a:off x="5049925" y="3105975"/>
            <a:ext cx="32172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3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Индивидуальный трек развития позволяет адаптировать оценку достижений каждого обучающегося с учётом их персональных образовательных потребностей и прогресса.
</a:t>
            </a:r>
            <a:endParaRPr lang="en-US" sz="113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7" y="2262976"/>
            <a:ext cx="3653694" cy="236165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" y="1200"/>
            <a:ext cx="4644060" cy="5141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870100" y="692876"/>
            <a:ext cx="4099800" cy="361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Персонализированный подход к обучению и дифференциация заданий
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Учёт индивидуальных траекторий и интересов обучающихся обеспечивает формирование мотивации и эффективности обучения через уровневые задания и тематические проектные группы.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Гибкость в выборе тем и возможность практического закрепления навыков вне урока способствует адаптации учебного процесса к личным способностям и потребностям каждого школьника.
</a:t>
            </a:r>
            <a:endParaRPr lang="en-US" sz="2000" dirty="0"/>
          </a:p>
        </p:txBody>
      </p:sp>
      <p:sp>
        <p:nvSpPr>
          <p:cNvPr id="6" name="Text 1"/>
          <p:cNvSpPr txBox="1"/>
          <p:nvPr/>
        </p:nvSpPr>
        <p:spPr>
          <a:xfrm>
            <a:off x="8626542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458" y="1200"/>
            <a:ext cx="5083888" cy="51410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4676"/>
            <a:ext cx="3043800" cy="189048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34676"/>
            <a:ext cx="3043800" cy="189048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475" y="1358251"/>
            <a:ext cx="3043800" cy="1890485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1100" dirty="0"/>
          </a:p>
        </p:txBody>
      </p:sp>
      <p:sp>
        <p:nvSpPr>
          <p:cNvPr id="7" name="Text 1"/>
          <p:cNvSpPr txBox="1"/>
          <p:nvPr/>
        </p:nvSpPr>
        <p:spPr>
          <a:xfrm>
            <a:off x="164698" y="1517221"/>
            <a:ext cx="2654700" cy="155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Экскурсии и встречи с профессионалами
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посещений промышленных предприятий и встреч с экспертами способствует глубокому пониманию профессиональных реалий и стимулирует интерес к технологическому образованию.
</a:t>
            </a:r>
            <a:endParaRPr lang="en-US" sz="1300" dirty="0"/>
          </a:p>
        </p:txBody>
      </p:sp>
      <p:sp>
        <p:nvSpPr>
          <p:cNvPr id="8" name="Text 2"/>
          <p:cNvSpPr txBox="1"/>
          <p:nvPr/>
        </p:nvSpPr>
        <p:spPr>
          <a:xfrm>
            <a:off x="6260698" y="1517221"/>
            <a:ext cx="2654700" cy="155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профориентационных портфолио
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Индивидуальные портфолио отражают достижения и профессиональные интересы, помогая ученикам систематизировать опыт и планировать дальнейшее образование.
</a:t>
            </a:r>
            <a:endParaRPr lang="en-US" sz="1300" dirty="0"/>
          </a:p>
        </p:txBody>
      </p:sp>
      <p:sp>
        <p:nvSpPr>
          <p:cNvPr id="9" name="Text 3"/>
          <p:cNvSpPr txBox="1"/>
          <p:nvPr/>
        </p:nvSpPr>
        <p:spPr>
          <a:xfrm>
            <a:off x="3184123" y="3378871"/>
            <a:ext cx="2654700" cy="155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Сотрудничество с колледжами и стажировки
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Учащиеся получают практический опыт через партнерство с учебными заведениями и предприятиями, что расширяет их профессиональные горизонты и навыки.
</a:t>
            </a:r>
            <a:endParaRPr lang="en-US" sz="1300" dirty="0"/>
          </a:p>
        </p:txBody>
      </p:sp>
      <p:sp>
        <p:nvSpPr>
          <p:cNvPr id="10" name="Text 4"/>
          <p:cNvSpPr txBox="1"/>
          <p:nvPr/>
        </p:nvSpPr>
        <p:spPr>
          <a:xfrm>
            <a:off x="543450" y="563725"/>
            <a:ext cx="8057100" cy="38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609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Интеграция предмета с 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внеурочной</a:t>
            </a:r>
            <a:r>
              <a:rPr lang="en-US" sz="1609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профессиональной ориентацией
</a:t>
            </a:r>
            <a:endParaRPr lang="en-US" sz="1609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75" y="3165615"/>
            <a:ext cx="3052200" cy="19595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1156904"/>
            <a:ext cx="3043800" cy="21568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0" y="3165615"/>
            <a:ext cx="3048000" cy="20329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153344" y="4219799"/>
            <a:ext cx="5321700" cy="7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Адаптация обучающихся к новым методикам требует дополнительного внимания к индивидуальным особенностям и поддержке в учебном процессе.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3326904" y="3319016"/>
            <a:ext cx="5321700" cy="7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Регулярное обновление материально-технической базы является критическим фактором для поддержки современных методов обучения и безопасности.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3510122" y="2473733"/>
            <a:ext cx="5321700" cy="7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Кадровый дефицит и нехватка квалифицированных специалистов осложняют внедрение инноваций и требуют системной подготовки педагогов.
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3680988" y="1628450"/>
            <a:ext cx="5321700" cy="7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Недостаток финансовых и материальных ресурсов затрудняет полное оснащение учебных кабинетов, что ограничивает реализацию практических модулей.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290700" y="361450"/>
            <a:ext cx="8357700" cy="96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Вызовы и риски внедрения обновлённых подходов
</a:t>
            </a:r>
            <a:endParaRPr lang="en-US" sz="2500" dirty="0"/>
          </a:p>
        </p:txBody>
      </p:sp>
      <p:sp>
        <p:nvSpPr>
          <p:cNvPr id="8" name="Text 5"/>
          <p:cNvSpPr txBox="1"/>
          <p:nvPr/>
        </p:nvSpPr>
        <p:spPr>
          <a:xfrm>
            <a:off x="14075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A5B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59225" y="1880225"/>
            <a:ext cx="2944200" cy="121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Необходима комплексная подготовка педагогов с акцентом на современные методики и цифровые технологии для обеспечения качества преподавания.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853950" y="339175"/>
            <a:ext cx="7436100" cy="54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14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Стратегические рекомендации для управленцев и преподавателей
</a:t>
            </a:r>
            <a:endParaRPr lang="en-US" sz="2148" dirty="0"/>
          </a:p>
        </p:txBody>
      </p:sp>
      <p:sp>
        <p:nvSpPr>
          <p:cNvPr id="5" name="Text 2"/>
          <p:cNvSpPr txBox="1"/>
          <p:nvPr/>
        </p:nvSpPr>
        <p:spPr>
          <a:xfrm>
            <a:off x="3099900" y="3766900"/>
            <a:ext cx="2944200" cy="121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сетевого взаимодействия с учреждениями дополнительного образования и работодателями усилит профориентационную составляющую и актуальность контента.
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5159300" y="1880425"/>
            <a:ext cx="2944200" cy="121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Важна ресурсная поддержка, включая обновление оборудования и программного обеспечения, для создания условий эффективного обучения.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</a:t>
            </a:r>
            <a:endParaRPr lang="en-US" sz="1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594375" y="722175"/>
            <a:ext cx="7874100" cy="374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Заключение: перспективы и ключевые приоритеты преподавания «Технологии»
</a:t>
            </a:r>
            <a:r>
              <a:rPr lang="en-US" sz="3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технологической грамотности, проектного мышления и индивидуализация обучения с интеграцией ИКТ остаются фундаментальными направлениями для развития преподавания в рамках ФГОС.
</a:t>
            </a:r>
            <a:endParaRPr lang="en-US" sz="3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700" y="695850"/>
            <a:ext cx="3450600" cy="3751801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4075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100" dirty="0"/>
          </a:p>
        </p:txBody>
      </p:sp>
      <p:sp>
        <p:nvSpPr>
          <p:cNvPr id="6" name="Text 1"/>
          <p:cNvSpPr txBox="1"/>
          <p:nvPr/>
        </p:nvSpPr>
        <p:spPr>
          <a:xfrm>
            <a:off x="1277700" y="1957956"/>
            <a:ext cx="3180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Инвариантные модули обеспечивают единый стандарт подготовки, формируя базовый набор знаний и умений у всех обучающихся, что гарантирует достижение обязательных образовательных результатов.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1277700" y="3295456"/>
            <a:ext cx="3180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4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Вариативные модули обеспечивают адаптацию программы под региональные особенности и интересы школьников, способствуют развитию творческих проектов и поддержанию актуальности содержания в различных образовательных условиях.
</a:t>
            </a:r>
            <a:endParaRPr lang="en-US" sz="1042" dirty="0"/>
          </a:p>
        </p:txBody>
      </p:sp>
      <p:sp>
        <p:nvSpPr>
          <p:cNvPr id="8" name="Text 3"/>
          <p:cNvSpPr txBox="1"/>
          <p:nvPr/>
        </p:nvSpPr>
        <p:spPr>
          <a:xfrm>
            <a:off x="777725" y="684675"/>
            <a:ext cx="30903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23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Модульная структура программы: баланс стабильности и гибкости
</a:t>
            </a:r>
            <a:endParaRPr lang="en-US" sz="1823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4676"/>
            <a:ext cx="3043800" cy="189048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34676"/>
            <a:ext cx="3043800" cy="189048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475" y="1358251"/>
            <a:ext cx="3043800" cy="1890485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100" dirty="0"/>
          </a:p>
        </p:txBody>
      </p:sp>
      <p:sp>
        <p:nvSpPr>
          <p:cNvPr id="7" name="Text 1"/>
          <p:cNvSpPr txBox="1"/>
          <p:nvPr/>
        </p:nvSpPr>
        <p:spPr>
          <a:xfrm>
            <a:off x="164698" y="1517221"/>
            <a:ext cx="2654700" cy="155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Обновлённая модульная структура программы
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1 сентября 2024 года действует обновлённая Федеральная рабочая программа, построенная по модульному принципу. Программа включает инвариантные обязательные модули и вариативные, учитывающие региональные и школьные особенности, что позволяет повысить адаптивность и актуальность обучения.
</a:t>
            </a:r>
            <a:endParaRPr lang="en-US" sz="1300" dirty="0"/>
          </a:p>
        </p:txBody>
      </p:sp>
      <p:sp>
        <p:nvSpPr>
          <p:cNvPr id="8" name="Text 2"/>
          <p:cNvSpPr txBox="1"/>
          <p:nvPr/>
        </p:nvSpPr>
        <p:spPr>
          <a:xfrm>
            <a:off x="6260698" y="1517221"/>
            <a:ext cx="2654700" cy="155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Практикоориентированный подход и использование ИКТ
</a:t>
            </a:r>
            <a:r>
              <a:rPr lang="en-US" sz="98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Образовательный процесс акцентирует внимание на практическом освоении проектирования и моделирования с применением натуральных материалов и современных технологий, включая робототехнику. Это поддерживается соответствующей материально-технической базой и соблюдением требований безопасности.
</a:t>
            </a:r>
            <a:endParaRPr lang="en-US" sz="1275" dirty="0"/>
          </a:p>
        </p:txBody>
      </p:sp>
      <p:sp>
        <p:nvSpPr>
          <p:cNvPr id="9" name="Text 3"/>
          <p:cNvSpPr txBox="1"/>
          <p:nvPr/>
        </p:nvSpPr>
        <p:spPr>
          <a:xfrm>
            <a:off x="3184123" y="3378871"/>
            <a:ext cx="2654700" cy="155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8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Введение новых тематических направлений
</a:t>
            </a:r>
            <a:r>
              <a:rPr lang="en-US" sz="98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содержание модулей включены темы, посвящённые современным профессиям в цифровой сфере, экологически безопасным производствам, инженерным и сервисным профессиям. Это способствует формированию у обучающихся представлений о современных требованиях рынка труда.
</a:t>
            </a:r>
            <a:endParaRPr lang="en-US" sz="1283" dirty="0"/>
          </a:p>
        </p:txBody>
      </p:sp>
      <p:sp>
        <p:nvSpPr>
          <p:cNvPr id="10" name="Text 4"/>
          <p:cNvSpPr txBox="1"/>
          <p:nvPr/>
        </p:nvSpPr>
        <p:spPr>
          <a:xfrm>
            <a:off x="543450" y="563725"/>
            <a:ext cx="8057100" cy="38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404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изменения и инновации в программе по предмету «Труд (технология)»
</a:t>
            </a:r>
            <a:endParaRPr lang="en-US" sz="1404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70500" y="503150"/>
            <a:ext cx="8191500" cy="468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45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Практикоориентированный подход: 
ключевые компоненты методики
</a:t>
            </a:r>
            <a:endParaRPr lang="en-US" sz="1845" dirty="0"/>
          </a:p>
        </p:txBody>
      </p:sp>
      <p:sp>
        <p:nvSpPr>
          <p:cNvPr id="5" name="Text 1"/>
          <p:cNvSpPr txBox="1"/>
          <p:nvPr/>
        </p:nvSpPr>
        <p:spPr>
          <a:xfrm>
            <a:off x="949350" y="322755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6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Применение инструментов и оборудования для автоматизации расширяет техническую компетенцию и подготавливает к современным технологическим процессам.
</a:t>
            </a:r>
            <a:endParaRPr lang="en-US" sz="1465" dirty="0"/>
          </a:p>
        </p:txBody>
      </p:sp>
      <p:sp>
        <p:nvSpPr>
          <p:cNvPr id="6" name="Text 2"/>
          <p:cNvSpPr txBox="1"/>
          <p:nvPr/>
        </p:nvSpPr>
        <p:spPr>
          <a:xfrm>
            <a:off x="949350" y="151331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6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Обучение проектированию и конструированию позволяет учащимся переходить от теории к реальному производству изделий.
</a:t>
            </a:r>
            <a:endParaRPr lang="en-US" sz="1469" dirty="0"/>
          </a:p>
        </p:txBody>
      </p:sp>
      <p:sp>
        <p:nvSpPr>
          <p:cNvPr id="7" name="Text 3"/>
          <p:cNvSpPr txBox="1"/>
          <p:nvPr/>
        </p:nvSpPr>
        <p:spPr>
          <a:xfrm>
            <a:off x="5194575" y="151331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6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разнообразных материалов — дерева, металла, текстиля и пластика — формирует универсальные технологические навыки.
</a:t>
            </a:r>
            <a:endParaRPr lang="en-US" sz="1469" dirty="0"/>
          </a:p>
        </p:txBody>
      </p:sp>
      <p:sp>
        <p:nvSpPr>
          <p:cNvPr id="8" name="Text 4"/>
          <p:cNvSpPr txBox="1"/>
          <p:nvPr/>
        </p:nvSpPr>
        <p:spPr>
          <a:xfrm>
            <a:off x="5194575" y="322755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6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мануальных и инженерных умений способствует формированию системного и творческого мышления в технологической деятельности.
</a:t>
            </a:r>
            <a:endParaRPr lang="en-US" sz="1465" dirty="0"/>
          </a:p>
        </p:txBody>
      </p:sp>
      <p:sp>
        <p:nvSpPr>
          <p:cNvPr id="9" name="Text 5"/>
          <p:cNvSpPr txBox="1"/>
          <p:nvPr/>
        </p:nvSpPr>
        <p:spPr>
          <a:xfrm>
            <a:off x="14075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4676"/>
            <a:ext cx="3043800" cy="189048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34676"/>
            <a:ext cx="3043800" cy="189048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475" y="1358251"/>
            <a:ext cx="3043800" cy="1890485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100" dirty="0"/>
          </a:p>
        </p:txBody>
      </p:sp>
      <p:sp>
        <p:nvSpPr>
          <p:cNvPr id="7" name="Text 1"/>
          <p:cNvSpPr txBox="1"/>
          <p:nvPr/>
        </p:nvSpPr>
        <p:spPr>
          <a:xfrm>
            <a:off x="164698" y="1517221"/>
            <a:ext cx="2654700" cy="155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26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Ручная вышивка и декоративное искусство
</a:t>
            </a:r>
            <a:r>
              <a:rPr lang="en-US" sz="126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6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Ученики осваивают традиционные техники ручного шитья и вышивания, развивая аккуратность и художественное восприятие, что укрепляет моторику и творческий подход.
</a:t>
            </a:r>
            <a:endParaRPr lang="en-US" sz="1264" dirty="0"/>
          </a:p>
        </p:txBody>
      </p:sp>
      <p:sp>
        <p:nvSpPr>
          <p:cNvPr id="8" name="Text 2"/>
          <p:cNvSpPr txBox="1"/>
          <p:nvPr/>
        </p:nvSpPr>
        <p:spPr>
          <a:xfrm>
            <a:off x="6260698" y="1517221"/>
            <a:ext cx="2654700" cy="155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29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Сборка механизмов и основы робототехники
</a:t>
            </a:r>
            <a:r>
              <a:rPr lang="en-US" sz="129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9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Школьники конструируют и тестируют простые механизмы, изучают базовые принципы робототехники с помощью специализированных конструкторов.
</a:t>
            </a:r>
            <a:endParaRPr lang="en-US" sz="1292" dirty="0"/>
          </a:p>
        </p:txBody>
      </p:sp>
      <p:sp>
        <p:nvSpPr>
          <p:cNvPr id="9" name="Text 3"/>
          <p:cNvSpPr txBox="1"/>
          <p:nvPr/>
        </p:nvSpPr>
        <p:spPr>
          <a:xfrm>
            <a:off x="3184123" y="3378871"/>
            <a:ext cx="2654700" cy="155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29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с керамикой и резьба по дереву
</a:t>
            </a:r>
            <a:r>
              <a:rPr lang="en-US" sz="129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9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занятия включают создание изделий из глины и художественную резьбу, что расширяет технические и декоративные навыки обучающихся.
</a:t>
            </a:r>
            <a:endParaRPr lang="en-US" sz="1292" dirty="0"/>
          </a:p>
        </p:txBody>
      </p:sp>
      <p:sp>
        <p:nvSpPr>
          <p:cNvPr id="10" name="Text 4"/>
          <p:cNvSpPr txBox="1"/>
          <p:nvPr/>
        </p:nvSpPr>
        <p:spPr>
          <a:xfrm>
            <a:off x="543450" y="563725"/>
            <a:ext cx="8057100" cy="38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32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Примеры трудовой деятельности в рамках практикоориентированного подхода
</a:t>
            </a:r>
            <a:endParaRPr lang="en-US" sz="1432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77475" y="816525"/>
            <a:ext cx="83853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Интерактивные методы обучения: 
этапы внедрения
</a:t>
            </a:r>
            <a:endParaRPr lang="en-US" sz="2500" dirty="0"/>
          </a:p>
        </p:txBody>
      </p:sp>
      <p:sp>
        <p:nvSpPr>
          <p:cNvPr id="8" name="Text 1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4430525" y="2121150"/>
            <a:ext cx="2737800" cy="103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530" b="1" dirty="0">
                <a:solidFill>
                  <a:srgbClr val="1E295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Совместное проектирование
</a:t>
            </a:r>
            <a:r>
              <a:rPr lang="en-US" sz="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39" b="1" dirty="0">
                <a:solidFill>
                  <a:srgbClr val="19621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в командах над реальными задачами развивает коммуникативные и координационные умения.
</a:t>
            </a:r>
            <a:endParaRPr lang="en-US" sz="1530" dirty="0"/>
          </a:p>
        </p:txBody>
      </p:sp>
      <p:sp>
        <p:nvSpPr>
          <p:cNvPr id="10" name="Text 3"/>
          <p:cNvSpPr txBox="1"/>
          <p:nvPr/>
        </p:nvSpPr>
        <p:spPr>
          <a:xfrm>
            <a:off x="1347200" y="2121025"/>
            <a:ext cx="2737800" cy="103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555" b="1" dirty="0">
                <a:solidFill>
                  <a:srgbClr val="171B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Групповые обсуждения
</a:t>
            </a:r>
            <a:r>
              <a:rPr lang="en-US" sz="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61" b="1" dirty="0">
                <a:solidFill>
                  <a:srgbClr val="2D661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коллективного анализа тем стимулирует обмен мнениями и развитие критического мышления.
</a:t>
            </a:r>
            <a:endParaRPr lang="en-US" sz="1555" dirty="0"/>
          </a:p>
        </p:txBody>
      </p:sp>
      <p:sp>
        <p:nvSpPr>
          <p:cNvPr id="11" name="Text 4"/>
          <p:cNvSpPr txBox="1"/>
          <p:nvPr/>
        </p:nvSpPr>
        <p:spPr>
          <a:xfrm>
            <a:off x="2892300" y="3877275"/>
            <a:ext cx="2737800" cy="103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412" b="1" dirty="0">
                <a:solidFill>
                  <a:srgbClr val="20247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Ролевые игры и симуляции
</a:t>
            </a:r>
            <a:r>
              <a:rPr lang="en-US" sz="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57" b="1" dirty="0">
                <a:solidFill>
                  <a:srgbClr val="1F6E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игровых методик помогает глубже понять практические аспекты профессий и технологических процессов.
</a:t>
            </a:r>
            <a:endParaRPr lang="en-US" sz="1412" dirty="0"/>
          </a:p>
        </p:txBody>
      </p:sp>
      <p:sp>
        <p:nvSpPr>
          <p:cNvPr id="12" name="Text 5"/>
          <p:cNvSpPr txBox="1"/>
          <p:nvPr/>
        </p:nvSpPr>
        <p:spPr>
          <a:xfrm>
            <a:off x="5975800" y="3877275"/>
            <a:ext cx="2737800" cy="103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346" b="1" dirty="0">
                <a:solidFill>
                  <a:srgbClr val="1C1D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Исследовательские эксперименты
</a:t>
            </a:r>
            <a:r>
              <a:rPr lang="en-US" sz="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38" b="1" dirty="0">
                <a:solidFill>
                  <a:srgbClr val="1F682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Студенты самостоятельно проводят исследования, формулируют гипотезы и делают выводы, совершенствуя аналитические навыки.
</a:t>
            </a:r>
            <a:endParaRPr lang="en-US" sz="1346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23" y="3119295"/>
            <a:ext cx="2521706" cy="202426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198" y="3119295"/>
            <a:ext cx="2521706" cy="202426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310" y="1359582"/>
            <a:ext cx="2521800" cy="2024336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537077" y="1544700"/>
            <a:ext cx="2388524" cy="129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11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макетов технических устройств
</a:t>
            </a:r>
            <a:r>
              <a:rPr lang="en-US" sz="10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Обучающиеся моделируют реальные технические конструкции с использованием современных материалов, что развивает инженерное мышление и навыки технического черчения.
</a:t>
            </a:r>
            <a:endParaRPr lang="en-US" sz="1111" dirty="0"/>
          </a:p>
        </p:txBody>
      </p:sp>
      <p:sp>
        <p:nvSpPr>
          <p:cNvPr id="10" name="Text 1"/>
          <p:cNvSpPr txBox="1"/>
          <p:nvPr/>
        </p:nvSpPr>
        <p:spPr>
          <a:xfrm>
            <a:off x="6206852" y="1544700"/>
            <a:ext cx="2388524" cy="129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17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Робототехнические и цифровые проекты
</a:t>
            </a:r>
            <a:r>
              <a:rPr lang="en-US" sz="108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Выполнение автономных задач на основе робототехники и 3D-моделирования способствует овладению современными IT-технологиями и инженерией.
</a:t>
            </a:r>
            <a:endParaRPr lang="en-US" sz="1178" dirty="0"/>
          </a:p>
        </p:txBody>
      </p:sp>
      <p:sp>
        <p:nvSpPr>
          <p:cNvPr id="11" name="Text 2"/>
          <p:cNvSpPr txBox="1"/>
          <p:nvPr/>
        </p:nvSpPr>
        <p:spPr>
          <a:xfrm>
            <a:off x="3382540" y="3651413"/>
            <a:ext cx="2388600" cy="129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17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Разработка экологически безопасных решений
</a:t>
            </a:r>
            <a:r>
              <a:rPr lang="en-US" sz="108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Проекты направлены на создание технологий и продуктов, минимизирующих вред окружающей среде, повышая экологическую ответственность учеников.
</a:t>
            </a:r>
            <a:endParaRPr lang="en-US" sz="1178" dirty="0"/>
          </a:p>
        </p:txBody>
      </p:sp>
      <p:sp>
        <p:nvSpPr>
          <p:cNvPr id="12" name="Text 3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100" dirty="0"/>
          </a:p>
        </p:txBody>
      </p:sp>
      <p:sp>
        <p:nvSpPr>
          <p:cNvPr id="13" name="Text 4"/>
          <p:cNvSpPr txBox="1"/>
          <p:nvPr/>
        </p:nvSpPr>
        <p:spPr>
          <a:xfrm>
            <a:off x="543450" y="563725"/>
            <a:ext cx="8057100" cy="38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873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Проектная деятельность: виды и примеры учебных проектов
</a:t>
            </a:r>
            <a:endParaRPr lang="en-US" sz="1873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8" y="3072546"/>
            <a:ext cx="2954371" cy="20710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67" y="1312964"/>
            <a:ext cx="2639313" cy="20709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70500" y="503150"/>
            <a:ext cx="8191500" cy="468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39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Виды проектной работы по характеру деятельности
</a:t>
            </a:r>
            <a:endParaRPr lang="en-US" sz="2239" dirty="0"/>
          </a:p>
        </p:txBody>
      </p:sp>
      <p:sp>
        <p:nvSpPr>
          <p:cNvPr id="5" name="Text 1"/>
          <p:cNvSpPr txBox="1"/>
          <p:nvPr/>
        </p:nvSpPr>
        <p:spPr>
          <a:xfrm>
            <a:off x="949350" y="322755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Информационные проекты ориентированы на поиск, систематизацию и презентацию информации, развитие навыков работы с источниками и критического мышления.
</a:t>
            </a:r>
            <a:endParaRPr lang="en-US" sz="1200" dirty="0"/>
          </a:p>
        </p:txBody>
      </p:sp>
      <p:sp>
        <p:nvSpPr>
          <p:cNvPr id="6" name="Text 2"/>
          <p:cNvSpPr txBox="1"/>
          <p:nvPr/>
        </p:nvSpPr>
        <p:spPr>
          <a:xfrm>
            <a:off x="949350" y="151331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проекты направлены на освоение конкретных навыков и умений при изготовлении изделий с применением различных материалов и инструментов.
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5194575" y="151331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Исследовательские проекты предполагают сбор, анализ и интерпретацию данных с целью выявления новых знаний или обоснования гипотез в рамках учебной темы.
</a:t>
            </a:r>
            <a:endParaRPr lang="en-US" sz="1200" dirty="0"/>
          </a:p>
        </p:txBody>
      </p:sp>
      <p:sp>
        <p:nvSpPr>
          <p:cNvPr id="8" name="Text 4"/>
          <p:cNvSpPr txBox="1"/>
          <p:nvPr/>
        </p:nvSpPr>
        <p:spPr>
          <a:xfrm>
            <a:off x="5194575" y="322755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Творческие и игровые проекты способствуют развитию креативности и воображения через создание оригинальных продуктов или участие в ролевых и сценарных играх, интегрируя практические и теоретические знания.
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14075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70500" y="503150"/>
            <a:ext cx="8191500" cy="468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Классификация проектов по составу
</a:t>
            </a:r>
            <a:endParaRPr lang="en-US" sz="2500" dirty="0"/>
          </a:p>
        </p:txBody>
      </p:sp>
      <p:sp>
        <p:nvSpPr>
          <p:cNvPr id="5" name="Text 1"/>
          <p:cNvSpPr txBox="1"/>
          <p:nvPr/>
        </p:nvSpPr>
        <p:spPr>
          <a:xfrm>
            <a:off x="949350" y="322755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Групповые проекты внутри класса или школы стимулируют коллективное творчество и распределение ролей в команде.
</a:t>
            </a:r>
            <a:endParaRPr lang="en-US" sz="1200" dirty="0"/>
          </a:p>
        </p:txBody>
      </p:sp>
      <p:sp>
        <p:nvSpPr>
          <p:cNvPr id="6" name="Text 2"/>
          <p:cNvSpPr txBox="1"/>
          <p:nvPr/>
        </p:nvSpPr>
        <p:spPr>
          <a:xfrm>
            <a:off x="949350" y="151331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Индивидуальные проекты выполняются одним обучающимся, что способствует развитию самостоятельности и ответственности за результат.
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5194575" y="151331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Парные проекты реализуются двумя участниками, что улучшает навыки коммуникации и совместного принятия решений.
</a:t>
            </a:r>
            <a:endParaRPr lang="en-US" sz="1200" dirty="0"/>
          </a:p>
        </p:txBody>
      </p:sp>
      <p:sp>
        <p:nvSpPr>
          <p:cNvPr id="8" name="Text 4"/>
          <p:cNvSpPr txBox="1"/>
          <p:nvPr/>
        </p:nvSpPr>
        <p:spPr>
          <a:xfrm>
            <a:off x="5194575" y="3227551"/>
            <a:ext cx="3396600" cy="128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Региональные и международные проекты расширяют горизонты, развивают межкультурные компетенции и опыт сотрудничества на разных уровнях.
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14075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1318</Words>
  <Application>Microsoft Office PowerPoint</Application>
  <PresentationFormat>Экран (16:9)</PresentationFormat>
  <Paragraphs>97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Эльмир</cp:lastModifiedBy>
  <cp:revision>6</cp:revision>
  <dcterms:created xsi:type="dcterms:W3CDTF">2026-01-29T07:51:29Z</dcterms:created>
  <dcterms:modified xsi:type="dcterms:W3CDTF">2026-03-30T05:45:48Z</dcterms:modified>
</cp:coreProperties>
</file>